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256" r:id="rId51"/>
    <p:sldId id="25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A6822-6DE0-CC83-9B86-7BA8E697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AD11AF-5DEF-00C6-1387-FB938D4C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B6C-6C41-494F-A561-A42A26AFC3A5}" type="datetimeFigureOut">
              <a:rPr lang="en-IN" smtClean="0"/>
              <a:t>19-02-2024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12E8B4-A6F7-0045-6E6A-1D500D4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BFF713-549C-F2BD-AD56-438D62AC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640-C126-4967-8E0D-96F078198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09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240460E-E4BE-BD75-2F40-E7013322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033974-92EE-4658-260D-C2E41D68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4FE76-6644-E08E-C2B2-176A07E92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BB6C-6C41-494F-A561-A42A26AFC3A5}" type="datetimeFigureOut">
              <a:rPr lang="en-IN" smtClean="0"/>
              <a:t>19-02-2024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776F37-4AFD-2726-640B-CA4CA12C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30C37C-D8FC-0638-828B-18D8DA3E2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B640-C126-4967-8E0D-96F0781988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5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715F8C0-EAE7-0C2B-220D-A5F01AB8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COPD Pathophysiology and Management Considerations &amp; GOLD 2024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Report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5432B2-CFCA-6044-B6AD-25FF21CDC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950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DFF163C-412C-A6AC-AAF3-B24807FD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Understanding Lung Volume Measurements </a:t>
            </a:r>
            <a:br>
              <a:rPr lang="en-US" altLang="en-US"/>
            </a:br>
            <a:r>
              <a:rPr lang="en-US" altLang="en-US"/>
              <a:t>in Patients With COPD</a:t>
            </a:r>
            <a:r>
              <a:rPr lang="en-US" altLang="en-US" baseline="30000"/>
              <a:t>1,2</a:t>
            </a:r>
            <a:endParaRPr lang="en-US" alt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677683-9FD2-0AE4-D887-FF81C8A70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42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0C0C124-3DB3-59BD-B006-6EE7947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Principles of Disease: </a:t>
            </a:r>
            <a:br>
              <a:rPr lang="en-US" altLang="en-US"/>
            </a:br>
            <a:r>
              <a:rPr lang="en-US" altLang="en-US"/>
              <a:t>Hyperinflation Is a Hallmark of COPD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701D54-38BD-FE8D-D56D-C5650B3EF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74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9DE3294-F418-7A94-821D-BC6510B7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GOLD Report 2024</a:t>
            </a:r>
            <a:endParaRPr lang="en-US" strike="sngStrike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C5F362-C159-62BB-96FD-2A9B58371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2038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F527B8C-8CCC-2FF7-12CA-0C530DE4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Definition and Overview of COPD</a:t>
            </a:r>
            <a:br>
              <a:rPr lang="en-US" b="1">
                <a:solidFill>
                  <a:schemeClr val="bg1"/>
                </a:solidFill>
              </a:rPr>
            </a:b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1C5766-66A4-9E3C-A5B8-D9E4FDA43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32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489543A-D9C6-3650-96DE-873DE356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COPD?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B922D4-398E-8505-F67A-F0E4D0624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58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9725A8B-ECCD-C24C-8317-E61EECE1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COPD Is a Nationwide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57C164-1924-E4B3-2C2A-E3793CEAA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3151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31637D8-5D38-DD51-062E-84FD04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FEV</a:t>
            </a:r>
            <a:r>
              <a:rPr lang="en-US" baseline="-25000"/>
              <a:t>1</a:t>
            </a:r>
            <a:r>
              <a:rPr lang="en-US"/>
              <a:t> Trajectories Over the Life Course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7E68F6-8942-5950-5B02-C6950F0F9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806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E1E3171-4C44-162A-100F-3B01555A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Importance of COPD Detection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3F4DA9-14D5-18A6-7072-9C8DD6A39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536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256073D-3041-8D94-9871-11D99019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Diagnosis and Disease Assessment in COPD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269C22-0369-6BD4-1BDD-6BB1623F5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48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52FAD2C-5AC3-1D07-00D6-31DF4968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Indicators for Considering a Diagnosis of COPD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C217EC-531D-EB29-8FA6-C3973F514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09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5CD6F05-D49B-2729-508B-F73CFB01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00A3F3-10FD-CB43-D328-4B2A6BD00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55268"/>
      </p:ext>
    </p:extLst>
  </p:cSld>
  <p:clrMapOvr>
    <a:masterClrMapping/>
  </p:clrMapOvr>
  <p:transition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4E0D877-EA33-5642-F5EB-F8AD169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Coexisting Comorbidities</a:t>
            </a:r>
            <a:endParaRPr lang="en-US" alt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3DD52D-62A9-15C3-4224-DFA234C45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935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0DBF0BD-7487-BA55-3368-D2CEBFA6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Spirometry Is Required to Establish a COPD Diagnosis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D92F69-BCF1-7191-2085-C6A64CFCF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637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90B3B14-50A5-988C-E810-3325BAB1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and COPD Emphasized as Different Disorders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CB4B40-2F18-B80D-B179-A7ADBF3F0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010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D26B816-F834-6036-2672-627E58D8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bg1"/>
                </a:solidFill>
              </a:rPr>
              <a:t>Key Updates in GOLD </a:t>
            </a:r>
            <a:r>
              <a:rPr lang="en-US" sz="3600" b="1"/>
              <a:t>2024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AB2D85-1D85-B6A7-D7BC-71373B856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2963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C6B4C78-4791-74B9-9794-F2317F2B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/>
            </a:r>
            <a:br>
              <a:rPr lang="en-GB" sz="2800"/>
            </a:br>
            <a:r>
              <a:rPr lang="en-GB" sz="2800"/>
              <a:t>Overview of Changes in the GOLD 2024 Report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D940F-1CA3-B42C-7900-88BB702B0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3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A472D2E-1D72-AC38-6FCC-3C965EC9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Changes in the GOLD 2024 Report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BB157F-5C23-939B-6685-6E5BB5AFB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35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E838585-4B4C-8149-3F64-A7288E17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758148-7C4D-064A-4699-745B5AEC3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797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42A5F7C-5A9C-B458-9B3E-ABC6D2EB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E2C101-C2E2-45AB-0466-7B11AC484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884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D971EDF-02F7-C633-86E8-368A44AB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ED9D90-ADA6-EBC4-4DF3-8EF6796E7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436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967468B-571E-1C49-5B99-C2F04A21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6B5459-003B-AA6F-CFE2-0A8B89FF7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057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1821E93-AD8C-5433-F82E-1BC19118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Pathophysiology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31EBB3-B6D3-64E0-BFC7-09C73EBD0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2934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D3A66C9-8AE2-9860-F7D5-2EA16552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6D0914-01D6-1626-C049-D5D94008A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134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917C38F-EFE1-2384-84CA-F7AD2E9F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Management of Stable COPD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486F9A-FCFB-BA44-3109-D9C5E0619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9515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D3ECA5D-F718-2ADE-6CB9-3F9E5291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Treatment of Stable COPD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534B16-73AE-4000-54E8-D2EA520AC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803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B288CBF-8720-FDC7-A112-7BD4337C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Individualized Treatment Approaches for COPD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478083-0E70-5112-E0EE-DD9DAC777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220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D57A1D4-AB8C-B297-9726-6BEE4F20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COPD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BCEB8B-A89E-1009-8843-391C04EA2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482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27BF185-0A4E-5C0A-15D5-E5DA04A7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GOLD ABE Assessment Tool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FE744F-AE42-2989-08D5-F1AFE97E8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485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E26C77C-493A-50F7-BC45-9754C25E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COPD Exacerbations: Risk Factors and Impact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78E9F7-D384-7EC4-E4B0-BE843EE86C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8663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4090984-4114-2421-6A0F-92DFB49A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 Tests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CD13EF-7F5D-1DA3-18FA-828CC0265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192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59EBD37-9621-1257-85A8-0D9AAC86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MRC Dyspnea Scale</a:t>
            </a:r>
            <a:r>
              <a:rPr lang="en-US" baseline="30000"/>
              <a:t>1,2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BF6AEF-9D34-3744-4A45-D5664449F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888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9E3ABC3-B615-D3F9-6337-F5B89A3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 Assessment</a:t>
            </a:r>
            <a:r>
              <a:rPr lang="en-US" baseline="30000"/>
              <a:t>1,2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4F3E3D-7D7E-3E0B-C54E-20890EDF0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54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15BD698-7819-539E-D552-08C6BE13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Anatomy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115CFF-005E-6D03-EAF8-BB90E81A7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418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F7E3E46-A689-52A5-5590-21A27CBE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Treatment of Stable COPD</a:t>
            </a:r>
            <a:r>
              <a:rPr lang="en-US"/>
              <a:t/>
            </a:r>
            <a:br>
              <a:rPr lang="en-US"/>
            </a:br>
            <a:r>
              <a:rPr lang="en-US" sz="2000"/>
              <a:t> Initial Pharmacological Treatment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95084E-E38F-22FF-5E29-3453E327D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212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D5BB9B5-8407-62B9-2CEF-50E4DEF5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Treatment of Stable COPD</a:t>
            </a:r>
            <a:r>
              <a:rPr lang="en-US"/>
              <a:t/>
            </a:r>
            <a:br>
              <a:rPr lang="en-US"/>
            </a:br>
            <a:r>
              <a:rPr lang="en-US" sz="2000"/>
              <a:t> Management Cycle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717530-A8CC-B0E4-3FEE-ECE42CDE9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354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7415D9F-6B16-D353-95CC-AA0CD8E1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GOLD Report Addresses Inhaled Drug Delivery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B71A39-9F02-88EB-51B4-494DF90A9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2735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9E8A616-45F2-D8E6-BDB3-31195FF9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Assessing the Patient to Assist in Device Selection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83DBAE-8EEE-0508-BE23-FA51964EF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683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15F85E0-554B-D96B-DA32-3E98CF27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Stable COPD</a:t>
            </a:r>
            <a:br>
              <a:rPr lang="en-US"/>
            </a:br>
            <a:r>
              <a:rPr lang="en-US" sz="1800"/>
              <a:t>Follow-up Pharmacological Treatment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656D0A-956D-13BD-3746-4C17338F5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07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5E2551C-7469-F407-4FA0-B1D510BD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Regarding Other Pharmacologic Options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69D7DD-6E6C-9952-880B-D9D38B321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116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1338A1A-62B8-4EDE-3D11-609B0BB9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Non-Pharmacologic Management of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COPD</a:t>
            </a:r>
            <a:r>
              <a:rPr lang="en-US" b="0" baseline="30000"/>
              <a:t>a</a:t>
            </a:r>
            <a:endParaRPr lang="en-US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346EB8-FC05-5F80-F07E-722D1EEF7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6641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11820F5-1F1B-FC50-9F4B-42A45EDA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Personalized Non-Pharmacological Strategies</a:t>
            </a:r>
            <a:r>
              <a:rPr lang="en-US" baseline="30000"/>
              <a:t>a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D2FE3A-91E0-E696-08D7-6564C56EE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711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3367713-9668-CDE6-555E-F33E1CC5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the Impact of Activity on COPD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882D79-352E-A002-E849-122458F6E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877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2994A03-B3E5-1597-5803-18982201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CE1CEB-DB66-ED84-9155-C604C81F1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27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DA1955A-255D-FB33-7B8D-0B116DE9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Principles of Disease: Pathologic Changes in Airways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066BC9-A937-72E6-B5DB-58E1B771A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988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D35D677-E222-DB94-1A79-95433F99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2838BF-EC91-52AE-4ACE-74AA9DEFE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773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CC20AE2-13FF-0024-2328-ECB3ADA3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3710A5-A1FF-74E5-D2DB-665E9BF92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7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E609636-B926-C260-B281-850C56E3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Chronic Bronchitis and Airway Inflammation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A164BC-B1B8-BF9A-1906-18A979146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63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D781BBD-2982-5D12-DB2D-DC2CE277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Principles of Disease: Role of Inflammatory Cells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CAB87A-BFF8-9FBF-5FE6-E1A2C1653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53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1176889-97EC-1157-A0C3-62A1C1B3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Disease: Mucus Hypersecretions and Ciliary Dysfunction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56B0C4-C1F6-73CE-E29C-13B918986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41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C9CA682-B461-6C42-C3E9-DB17883D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Emphysema Is Caused by Damage to the Alveoli Walls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1EE7F1-629A-5992-239D-CFDB383E3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75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216</Words>
  <Application>Microsoft Office PowerPoint</Application>
  <PresentationFormat>Widescreen</PresentationFormat>
  <Paragraphs>42</Paragraphs>
  <Slides>51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COPD Pathophysiology and Management Considerations &amp; GOLD 2024 Report </vt:lpstr>
      <vt:lpstr>PowerPoint Presentation</vt:lpstr>
      <vt:lpstr>Pathophysiology</vt:lpstr>
      <vt:lpstr>Respiratory Anatomy</vt:lpstr>
      <vt:lpstr>Principles of Disease: Pathologic Changes in Airways</vt:lpstr>
      <vt:lpstr>Chronic Bronchitis and Airway Inflammation</vt:lpstr>
      <vt:lpstr>Principles of Disease: Role of Inflammatory Cells</vt:lpstr>
      <vt:lpstr>Principles of Disease: Mucus Hypersecretions and Ciliary Dysfunction</vt:lpstr>
      <vt:lpstr>Emphysema Is Caused by Damage to the Alveoli Walls</vt:lpstr>
      <vt:lpstr>Understanding Lung Volume Measurements  in Patients With COPD1,2</vt:lpstr>
      <vt:lpstr>Principles of Disease:  Hyperinflation Is a Hallmark of COPD</vt:lpstr>
      <vt:lpstr>The GOLD Report 2024</vt:lpstr>
      <vt:lpstr>Definition and Overview of COPD </vt:lpstr>
      <vt:lpstr>What Is COPD?</vt:lpstr>
      <vt:lpstr>COPD Is a Nationwide Problem</vt:lpstr>
      <vt:lpstr>FEV1 Trajectories Over the Life Course</vt:lpstr>
      <vt:lpstr>The Importance of COPD Detection</vt:lpstr>
      <vt:lpstr>Diagnosis and Disease Assessment in COPD</vt:lpstr>
      <vt:lpstr>Key Indicators for Considering a Diagnosis of COPD</vt:lpstr>
      <vt:lpstr>Coexisting Comorbidities</vt:lpstr>
      <vt:lpstr>Spirometry Is Required to Establish a COPD Diagnosis1</vt:lpstr>
      <vt:lpstr>Asthma and COPD Emphasized as Different Disorders</vt:lpstr>
      <vt:lpstr>Key Updates in GOLD 2024</vt:lpstr>
      <vt:lpstr> Overview of Changes in the GOLD 2024 Report</vt:lpstr>
      <vt:lpstr>Additional Changes in the GOLD 2024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Stable COPD</vt:lpstr>
      <vt:lpstr>Goals for Treatment of Stable COPD</vt:lpstr>
      <vt:lpstr>Individualized Treatment Approaches for COPD</vt:lpstr>
      <vt:lpstr>Management of COPD</vt:lpstr>
      <vt:lpstr>GOLD ABE Assessment Tool</vt:lpstr>
      <vt:lpstr>COPD Exacerbations: Risk Factors and Impact</vt:lpstr>
      <vt:lpstr>Symptom Tests</vt:lpstr>
      <vt:lpstr>Modified MRC Dyspnea Scale1,2</vt:lpstr>
      <vt:lpstr>CAT Assessment1,2</vt:lpstr>
      <vt:lpstr>Treatment of Stable COPD  Initial Pharmacological Treatment</vt:lpstr>
      <vt:lpstr>Treatment of Stable COPD  Management Cycle</vt:lpstr>
      <vt:lpstr>The GOLD Report Addresses Inhaled Drug Delivery</vt:lpstr>
      <vt:lpstr>Assessing the Patient to Assist in Device Selection</vt:lpstr>
      <vt:lpstr>Treatment of Stable COPD Follow-up Pharmacological Treatment</vt:lpstr>
      <vt:lpstr>Considerations Regarding Other Pharmacologic Options</vt:lpstr>
      <vt:lpstr>Non-Pharmacologic Management of COPDa</vt:lpstr>
      <vt:lpstr>Additional Personalized Non-Pharmacological Strategiesa</vt:lpstr>
      <vt:lpstr>Recognizing the Impact of Activity on COPD Outcomes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Mugdha Deshpande</dc:creator>
  <cp:lastModifiedBy>Kaitlin McGuffie</cp:lastModifiedBy>
  <cp:revision>2</cp:revision>
  <dcterms:created xsi:type="dcterms:W3CDTF">2023-11-30T12:48:27Z</dcterms:created>
  <dcterms:modified xsi:type="dcterms:W3CDTF">2024-02-19T18:27:26Z</dcterms:modified>
</cp:coreProperties>
</file>